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7" r:id="rId3"/>
    <p:sldId id="260" r:id="rId4"/>
    <p:sldId id="279" r:id="rId5"/>
    <p:sldId id="266" r:id="rId6"/>
    <p:sldId id="261" r:id="rId7"/>
    <p:sldId id="258" r:id="rId8"/>
    <p:sldId id="277" r:id="rId9"/>
    <p:sldId id="278" r:id="rId10"/>
    <p:sldId id="263" r:id="rId11"/>
    <p:sldId id="274" r:id="rId12"/>
    <p:sldId id="265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D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03DDD-200A-47CD-9FA8-1F5941E11EB3}" type="datetimeFigureOut">
              <a:rPr lang="en-US" smtClean="0"/>
              <a:pPr/>
              <a:t>3/24/15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19B8F-169D-4800-8AF8-7479F3159A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00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6AF1-D841-45B4-B069-069258D35E1D}" type="datetimeFigureOut">
              <a:rPr lang="en-US" smtClean="0"/>
              <a:pPr/>
              <a:t>3/24/15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E0BD49A-3DB3-494D-9E29-CAA2B791A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6AF1-D841-45B4-B069-069258D35E1D}" type="datetimeFigureOut">
              <a:rPr lang="en-US" smtClean="0"/>
              <a:pPr/>
              <a:t>3/24/15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D49A-3DB3-494D-9E29-CAA2B791A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6AF1-D841-45B4-B069-069258D35E1D}" type="datetimeFigureOut">
              <a:rPr lang="en-US" smtClean="0"/>
              <a:pPr/>
              <a:t>3/24/15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D49A-3DB3-494D-9E29-CAA2B791A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6AF1-D841-45B4-B069-069258D35E1D}" type="datetimeFigureOut">
              <a:rPr lang="en-US" smtClean="0"/>
              <a:pPr/>
              <a:t>3/24/15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E0BD49A-3DB3-494D-9E29-CAA2B791A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6AF1-D841-45B4-B069-069258D35E1D}" type="datetimeFigureOut">
              <a:rPr lang="en-US" smtClean="0"/>
              <a:pPr/>
              <a:t>3/24/15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D49A-3DB3-494D-9E29-CAA2B791A7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6AF1-D841-45B4-B069-069258D35E1D}" type="datetimeFigureOut">
              <a:rPr lang="en-US" smtClean="0"/>
              <a:pPr/>
              <a:t>3/24/15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D49A-3DB3-494D-9E29-CAA2B791A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6AF1-D841-45B4-B069-069258D35E1D}" type="datetimeFigureOut">
              <a:rPr lang="en-US" smtClean="0"/>
              <a:pPr/>
              <a:t>3/24/15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E0BD49A-3DB3-494D-9E29-CAA2B791A7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6AF1-D841-45B4-B069-069258D35E1D}" type="datetimeFigureOut">
              <a:rPr lang="en-US" smtClean="0"/>
              <a:pPr/>
              <a:t>3/24/15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D49A-3DB3-494D-9E29-CAA2B791A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6AF1-D841-45B4-B069-069258D35E1D}" type="datetimeFigureOut">
              <a:rPr lang="en-US" smtClean="0"/>
              <a:pPr/>
              <a:t>3/24/15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D49A-3DB3-494D-9E29-CAA2B791A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6AF1-D841-45B4-B069-069258D35E1D}" type="datetimeFigureOut">
              <a:rPr lang="en-US" smtClean="0"/>
              <a:pPr/>
              <a:t>3/24/15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D49A-3DB3-494D-9E29-CAA2B791A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6AF1-D841-45B4-B069-069258D35E1D}" type="datetimeFigureOut">
              <a:rPr lang="en-US" smtClean="0"/>
              <a:pPr/>
              <a:t>3/24/15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D49A-3DB3-494D-9E29-CAA2B791A7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6E6AF1-D841-45B4-B069-069258D35E1D}" type="datetimeFigureOut">
              <a:rPr lang="en-US" smtClean="0"/>
              <a:pPr/>
              <a:t>3/24/15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0BD49A-3DB3-494D-9E29-CAA2B791A7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War I-The Great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Causes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57800" cy="1249362"/>
          </a:xfrm>
        </p:spPr>
        <p:txBody>
          <a:bodyPr/>
          <a:lstStyle/>
          <a:p>
            <a:r>
              <a:rPr lang="en-US" dirty="0" smtClean="0"/>
              <a:t>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22860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Nationalism</a:t>
            </a:r>
            <a:r>
              <a:rPr lang="en-US" dirty="0" smtClean="0"/>
              <a:t>- devotion to the interests of one’s nation</a:t>
            </a:r>
          </a:p>
          <a:p>
            <a:r>
              <a:rPr lang="en-US" dirty="0" smtClean="0"/>
              <a:t>Extreme patriotism</a:t>
            </a:r>
          </a:p>
          <a:p>
            <a:r>
              <a:rPr lang="en-US" dirty="0" smtClean="0"/>
              <a:t>Aspirations of independence for nationalities under control of others like Austria-Hungary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981200"/>
            <a:ext cx="670830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5303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Proximate Cause–Assassination in the Balkans</a:t>
            </a:r>
            <a:endParaRPr lang="en-US" sz="2800" dirty="0"/>
          </a:p>
        </p:txBody>
      </p:sp>
      <p:pic>
        <p:nvPicPr>
          <p:cNvPr id="5" name="Content Placeholder 4" descr="950600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9144000" cy="596633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9400" cy="1173162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The Balkans</a:t>
            </a:r>
            <a:endParaRPr lang="en-US" u="sn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918" t="5513" r="6557" b="11795"/>
          <a:stretch>
            <a:fillRect/>
          </a:stretch>
        </p:blipFill>
        <p:spPr bwMode="auto">
          <a:xfrm>
            <a:off x="4800600" y="381000"/>
            <a:ext cx="4114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371600"/>
            <a:ext cx="4648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Formerly ruled by the Ottoman Empire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Mountainous with different ethnic groups. Mostly Slavic with ethnic ties to Russians.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Austria-Hungary had annexed most of the territory although there had been several revolts and border wars.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Bosnia was annexed by Austria in 1908- Serbia resented this and desired to make them united into one Slavic nation.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Archduke Franz Ferdinand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June 28, 1914- the heir to the Austrian throne visits the Bosnian capital of Sarajevo</a:t>
            </a:r>
          </a:p>
          <a:p>
            <a:pPr>
              <a:buNone/>
            </a:pPr>
            <a:r>
              <a:rPr lang="en-US" dirty="0" smtClean="0"/>
              <a:t>		Coincidence? June 28 = anniversary of 	defeat at the hands of the Ottomans in 	1389</a:t>
            </a:r>
          </a:p>
          <a:p>
            <a:r>
              <a:rPr lang="en-US" dirty="0" smtClean="0"/>
              <a:t>Archduke plans a grand parade in honor of his wife Sophie to celebrate their anniversary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Hand---Union or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551238"/>
          </a:xfrm>
        </p:spPr>
        <p:txBody>
          <a:bodyPr/>
          <a:lstStyle/>
          <a:p>
            <a:r>
              <a:rPr lang="en-US" dirty="0" smtClean="0"/>
              <a:t>Secret Serbian nationalist society</a:t>
            </a:r>
          </a:p>
          <a:p>
            <a:r>
              <a:rPr lang="en-US" dirty="0" smtClean="0"/>
              <a:t>Plans assassination of Archduke</a:t>
            </a:r>
          </a:p>
          <a:p>
            <a:r>
              <a:rPr lang="en-US" dirty="0" smtClean="0"/>
              <a:t>After multiple attempts, </a:t>
            </a:r>
            <a:r>
              <a:rPr lang="en-US" dirty="0" err="1" smtClean="0"/>
              <a:t>Gavrilo</a:t>
            </a:r>
            <a:r>
              <a:rPr lang="en-US" dirty="0" smtClean="0"/>
              <a:t> </a:t>
            </a:r>
            <a:r>
              <a:rPr lang="en-US" dirty="0" err="1" smtClean="0"/>
              <a:t>Princip</a:t>
            </a:r>
            <a:r>
              <a:rPr lang="en-US" dirty="0" smtClean="0"/>
              <a:t> successfully assassinates the Archduke and his wife</a:t>
            </a:r>
          </a:p>
          <a:p>
            <a:r>
              <a:rPr lang="en-US" dirty="0" smtClean="0"/>
              <a:t>Assassin is arrested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Ultimatum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Austria demands Serbia suppress all anti-Austrian activity, dismiss all Serbian officials Austria requests, and allow Austria access to investigate all anti-Austrian activity= </a:t>
            </a:r>
            <a:r>
              <a:rPr lang="en-US" b="1" u="sng" dirty="0" smtClean="0"/>
              <a:t>give up sovereignty</a:t>
            </a:r>
          </a:p>
          <a:p>
            <a:r>
              <a:rPr lang="en-US" b="1" u="sng" dirty="0" smtClean="0"/>
              <a:t>Germany had given Austria a blank check of support and Serbia had Russia’s full support</a:t>
            </a:r>
          </a:p>
          <a:p>
            <a:r>
              <a:rPr lang="en-US" b="1" dirty="0" smtClean="0"/>
              <a:t>Serbia refuses which triggers alliances</a:t>
            </a:r>
            <a:endParaRPr lang="en-US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Dominoes Fall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July 28: Austria- Hungary declares war on Serbia</a:t>
            </a:r>
          </a:p>
          <a:p>
            <a:r>
              <a:rPr lang="en-US" dirty="0" smtClean="0"/>
              <a:t>July 30: Russia mobilizes troops</a:t>
            </a:r>
          </a:p>
          <a:p>
            <a:r>
              <a:rPr lang="en-US" dirty="0" smtClean="0"/>
              <a:t>August 1: Germany declares war on Russia</a:t>
            </a:r>
          </a:p>
          <a:p>
            <a:r>
              <a:rPr lang="en-US" dirty="0" smtClean="0"/>
              <a:t>August 3: Germany declares war on France for honoring Entente</a:t>
            </a:r>
          </a:p>
          <a:p>
            <a:r>
              <a:rPr lang="en-US" dirty="0" smtClean="0"/>
              <a:t>August 3: Germany invades neutral Belgium to get to France – </a:t>
            </a:r>
            <a:r>
              <a:rPr lang="en-US" b="1" dirty="0" err="1" smtClean="0"/>
              <a:t>Schleiffen</a:t>
            </a:r>
            <a:r>
              <a:rPr lang="en-US" b="1" dirty="0" smtClean="0"/>
              <a:t> Plan</a:t>
            </a:r>
          </a:p>
          <a:p>
            <a:r>
              <a:rPr lang="en-US" dirty="0" smtClean="0"/>
              <a:t>August 4: Britain declares war on Germany</a:t>
            </a:r>
          </a:p>
          <a:p>
            <a:pPr>
              <a:buNone/>
            </a:pPr>
            <a:r>
              <a:rPr lang="en-US" dirty="0" smtClean="0"/>
              <a:t>The sides are set Central Powers v. Allies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525000" cy="838200"/>
          </a:xfrm>
        </p:spPr>
        <p:txBody>
          <a:bodyPr>
            <a:noAutofit/>
          </a:bodyPr>
          <a:lstStyle/>
          <a:p>
            <a:r>
              <a:rPr lang="en-US" sz="4200" u="sng" dirty="0" smtClean="0"/>
              <a:t>Ultimate Causes of the Great War</a:t>
            </a:r>
            <a:endParaRPr lang="en-US" sz="4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362200"/>
            <a:ext cx="6781800" cy="37639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	</a:t>
            </a:r>
            <a:r>
              <a:rPr lang="en-US" sz="4800" b="1" dirty="0" smtClean="0"/>
              <a:t>M</a:t>
            </a:r>
            <a:r>
              <a:rPr lang="en-US" sz="4800" dirty="0" smtClean="0"/>
              <a:t>ilitarism</a:t>
            </a:r>
          </a:p>
          <a:p>
            <a:r>
              <a:rPr lang="en-US" sz="4800" dirty="0" smtClean="0"/>
              <a:t>	</a:t>
            </a:r>
            <a:r>
              <a:rPr lang="en-US" sz="4800" b="1" dirty="0" smtClean="0"/>
              <a:t>A</a:t>
            </a:r>
            <a:r>
              <a:rPr lang="en-US" sz="4800" dirty="0" smtClean="0"/>
              <a:t>lliance Systems</a:t>
            </a:r>
          </a:p>
          <a:p>
            <a:r>
              <a:rPr lang="en-US" sz="4800" b="1" dirty="0" smtClean="0"/>
              <a:t>	I</a:t>
            </a:r>
            <a:r>
              <a:rPr lang="en-US" sz="4800" dirty="0" smtClean="0"/>
              <a:t>mperialism</a:t>
            </a:r>
          </a:p>
          <a:p>
            <a:r>
              <a:rPr lang="en-US" sz="4800" dirty="0" smtClean="0"/>
              <a:t>	</a:t>
            </a:r>
            <a:r>
              <a:rPr lang="en-US" sz="4800" b="1" dirty="0" smtClean="0"/>
              <a:t>N</a:t>
            </a:r>
            <a:r>
              <a:rPr lang="en-US" sz="4800" dirty="0" smtClean="0"/>
              <a:t>ationalism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52800" cy="944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6324600" y="0"/>
            <a:ext cx="2819400" cy="655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Militarism </a:t>
            </a:r>
            <a:r>
              <a:rPr lang="en-US" sz="2800" dirty="0" smtClean="0"/>
              <a:t>=glorification of armed strength and the ideals of war</a:t>
            </a:r>
            <a:endParaRPr lang="en-US" sz="2800" dirty="0"/>
          </a:p>
          <a:p>
            <a:r>
              <a:rPr lang="en-US" sz="2800" dirty="0" smtClean="0"/>
              <a:t>Large standing armies</a:t>
            </a:r>
          </a:p>
          <a:p>
            <a:r>
              <a:rPr lang="en-US" sz="2800" dirty="0" smtClean="0"/>
              <a:t>British Navy “two=power rule”</a:t>
            </a:r>
          </a:p>
          <a:p>
            <a:r>
              <a:rPr lang="en-US" sz="2800" dirty="0" smtClean="0"/>
              <a:t>Modernization of weapons and ships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endParaRPr lang="en-US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7000" t="12666" r="32000" b="22000"/>
          <a:stretch>
            <a:fillRect/>
          </a:stretch>
        </p:blipFill>
        <p:spPr bwMode="auto">
          <a:xfrm>
            <a:off x="0" y="762000"/>
            <a:ext cx="635570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Arms Race</a:t>
            </a:r>
            <a:endParaRPr lang="en-US" dirty="0"/>
          </a:p>
        </p:txBody>
      </p:sp>
      <p:pic>
        <p:nvPicPr>
          <p:cNvPr id="1026" name="Picture 2" descr="E:\armsra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846" t="18011" r="37099" b="21305"/>
          <a:stretch>
            <a:fillRect/>
          </a:stretch>
        </p:blipFill>
        <p:spPr bwMode="auto">
          <a:xfrm rot="5400000">
            <a:off x="1907438" y="-459638"/>
            <a:ext cx="5259855" cy="8617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4904"/>
            <a:ext cx="8906731" cy="594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1173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Entangling</a:t>
            </a:r>
            <a:br>
              <a:rPr lang="en-US" dirty="0" smtClean="0"/>
            </a:br>
            <a:r>
              <a:rPr lang="en-US" b="1" dirty="0" smtClean="0"/>
              <a:t>Alliances</a:t>
            </a:r>
            <a:r>
              <a:rPr lang="en-US" dirty="0" smtClean="0"/>
              <a:t>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953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No country felt strong enough on their own</a:t>
            </a:r>
          </a:p>
          <a:p>
            <a:r>
              <a:rPr lang="en-US" dirty="0" smtClean="0"/>
              <a:t>Triple Entente</a:t>
            </a:r>
          </a:p>
          <a:p>
            <a:r>
              <a:rPr lang="en-US" dirty="0" smtClean="0"/>
              <a:t>Triple Alliance</a:t>
            </a:r>
            <a:endParaRPr lang="en-US" dirty="0"/>
          </a:p>
        </p:txBody>
      </p:sp>
      <p:pic>
        <p:nvPicPr>
          <p:cNvPr id="4" name="Picture 3" descr="9507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0072" y="0"/>
            <a:ext cx="447392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95800" cy="1477962"/>
          </a:xfrm>
        </p:spPr>
        <p:txBody>
          <a:bodyPr>
            <a:normAutofit/>
          </a:bodyPr>
          <a:lstStyle/>
          <a:p>
            <a:r>
              <a:rPr lang="en-US" dirty="0" smtClean="0"/>
              <a:t>Imperializing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855" t="23064" r="12236" b="9854"/>
          <a:stretch>
            <a:fillRect/>
          </a:stretch>
        </p:blipFill>
        <p:spPr bwMode="auto">
          <a:xfrm>
            <a:off x="304800" y="1150974"/>
            <a:ext cx="8610600" cy="570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of Colonial Empires in 1913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Area (square</a:t>
                      </a:r>
                      <a:r>
                        <a:rPr lang="en-US" baseline="0" dirty="0" smtClean="0"/>
                        <a:t> kilometers)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Population of Colonies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Britain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33,000,000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400,000,000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11,500,000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56,000,000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Germany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2,950,000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12,000,000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Belgium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2,400,000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15,500,000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Portugal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2,100,000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7,000,000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Holland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2,000,000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38,000,000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Italy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1,500,000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1,600,000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324,000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10,000,000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17,000,000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Austria-Hungary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Russia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000" t="12667" r="5000" b="10000"/>
          <a:stretch>
            <a:fillRect/>
          </a:stretch>
        </p:blipFill>
        <p:spPr bwMode="auto">
          <a:xfrm>
            <a:off x="304800" y="-59605"/>
            <a:ext cx="8229600" cy="691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1090</TotalTime>
  <Words>379</Words>
  <Application>Microsoft Macintosh PowerPoint</Application>
  <PresentationFormat>On-screen Show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Trek</vt:lpstr>
      <vt:lpstr>World War I-The Great War</vt:lpstr>
      <vt:lpstr>Ultimate Causes of the Great War</vt:lpstr>
      <vt:lpstr>PowerPoint Presentation</vt:lpstr>
      <vt:lpstr>Arms Race</vt:lpstr>
      <vt:lpstr>PowerPoint Presentation</vt:lpstr>
      <vt:lpstr>Entangling Alliances- </vt:lpstr>
      <vt:lpstr>Imperializing </vt:lpstr>
      <vt:lpstr>Size of Colonial Empires in 1913</vt:lpstr>
      <vt:lpstr>PowerPoint Presentation</vt:lpstr>
      <vt:lpstr>Nationalism</vt:lpstr>
      <vt:lpstr>PowerPoint Presentation</vt:lpstr>
      <vt:lpstr>The Proximate Cause–Assassination in the Balkans</vt:lpstr>
      <vt:lpstr>The Balkans</vt:lpstr>
      <vt:lpstr>Archduke Franz Ferdinand</vt:lpstr>
      <vt:lpstr>Black Hand---Union or Death</vt:lpstr>
      <vt:lpstr>Ultimatum </vt:lpstr>
      <vt:lpstr>The Dominoes Fall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Dana Lawrence</cp:lastModifiedBy>
  <cp:revision>115</cp:revision>
  <dcterms:created xsi:type="dcterms:W3CDTF">2010-01-08T00:15:05Z</dcterms:created>
  <dcterms:modified xsi:type="dcterms:W3CDTF">2015-03-25T04:12:59Z</dcterms:modified>
</cp:coreProperties>
</file>