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EC812-E38C-4520-8F91-9AB13E349F1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7347-E7C7-4045-AD36-F0F76AEF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toah/works-of-art/17.45#ixzz1Aq32lXc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n%C3%A7ois_Dubois" TargetMode="External"/><Relationship Id="rId7" Type="http://schemas.openxmlformats.org/officeDocument/2006/relationships/hyperlink" Target="http://en.wikipedia.org/wiki/Louvr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atherine_de'_Medici" TargetMode="External"/><Relationship Id="rId5" Type="http://schemas.openxmlformats.org/officeDocument/2006/relationships/hyperlink" Target="http://en.wikipedia.org/wiki/Admiral_Coligny" TargetMode="External"/><Relationship Id="rId4" Type="http://schemas.openxmlformats.org/officeDocument/2006/relationships/hyperlink" Target="http://en.wikipedia.org/wiki/Amien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Sphaera</a:t>
            </a:r>
            <a:r>
              <a:rPr lang="en-US" b="1" i="1" dirty="0" smtClean="0"/>
              <a:t> Mundi</a:t>
            </a:r>
            <a:r>
              <a:rPr lang="en-US" b="1" dirty="0" smtClean="0"/>
              <a:t> [with other tracts]: </a:t>
            </a:r>
            <a:r>
              <a:rPr lang="en-US" b="1" i="1" dirty="0" err="1" smtClean="0"/>
              <a:t>Sphaera</a:t>
            </a:r>
            <a:r>
              <a:rPr lang="en-US" b="1" i="1" dirty="0" smtClean="0"/>
              <a:t> cum </a:t>
            </a:r>
            <a:r>
              <a:rPr lang="en-US" b="1" i="1" dirty="0" err="1" smtClean="0"/>
              <a:t>Theorcis</a:t>
            </a:r>
            <a:r>
              <a:rPr lang="en-US" b="1" i="1" dirty="0" smtClean="0"/>
              <a:t> </a:t>
            </a:r>
            <a:r>
              <a:rPr lang="en-US" b="1" i="1" dirty="0" err="1" smtClean="0"/>
              <a:t>Disputationibus</a:t>
            </a:r>
            <a:r>
              <a:rPr lang="en-US" b="1" i="1" dirty="0" smtClean="0"/>
              <a:t> </a:t>
            </a:r>
            <a:r>
              <a:rPr lang="en-US" b="1" i="1" dirty="0" err="1" smtClean="0"/>
              <a:t>Johannis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Regiomontani</a:t>
            </a:r>
            <a:r>
              <a:rPr lang="en-US" b="1" i="1" dirty="0" smtClean="0"/>
              <a:t> contra </a:t>
            </a:r>
            <a:r>
              <a:rPr lang="en-US" b="1" i="1" dirty="0" err="1" smtClean="0"/>
              <a:t>Cremonensium</a:t>
            </a:r>
            <a:r>
              <a:rPr lang="en-US" b="1" i="1" dirty="0" smtClean="0"/>
              <a:t> </a:t>
            </a:r>
            <a:r>
              <a:rPr lang="en-US" b="1" i="1" dirty="0" err="1" smtClean="0"/>
              <a:t>Deliramenta</a:t>
            </a:r>
            <a:r>
              <a:rPr lang="en-US" b="1" i="1" dirty="0" smtClean="0"/>
              <a:t> </a:t>
            </a:r>
            <a:r>
              <a:rPr lang="en-US" b="1" i="1" dirty="0" err="1" smtClean="0"/>
              <a:t>Theoricas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Johannes de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Sacrobosco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Regiomontanus, Georg von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Peuerbach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Sphaera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Mundi (17.45) |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Heilbrunn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Timeline of Art History | The Metropolitan Museum of Art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47347-E7C7-4045-AD36-F0F76AEF58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 Bartholomew’s Day Massacre --</a:t>
            </a:r>
            <a:r>
              <a:rPr lang="en-US" dirty="0" smtClean="0"/>
              <a:t>In France, the protestants were known as Huguenots. But in August and September of 1572 Catholics in Paris began murdering Huguenots in their thousands. Painting by </a:t>
            </a:r>
            <a:r>
              <a:rPr lang="en-US" dirty="0" smtClean="0">
                <a:hlinkClick r:id="rId3" tooltip="François Dubois"/>
              </a:rPr>
              <a:t>François Dubois</a:t>
            </a:r>
            <a:r>
              <a:rPr lang="en-US" dirty="0" smtClean="0"/>
              <a:t>, a Huguenot painter born circa 1529 in </a:t>
            </a:r>
            <a:r>
              <a:rPr lang="en-US" dirty="0" smtClean="0">
                <a:hlinkClick r:id="rId4" tooltip="Amiens"/>
              </a:rPr>
              <a:t>Amiens</a:t>
            </a:r>
            <a:r>
              <a:rPr lang="en-US" dirty="0" smtClean="0"/>
              <a:t>, who settled in Switzerland. Although Dubois did not witness the massacre, he depicts </a:t>
            </a:r>
            <a:r>
              <a:rPr lang="en-US" dirty="0" smtClean="0">
                <a:hlinkClick r:id="rId5" tooltip="Admiral Coligny"/>
              </a:rPr>
              <a:t>Admiral Coligny</a:t>
            </a:r>
            <a:r>
              <a:rPr lang="en-US" dirty="0" smtClean="0"/>
              <a:t>'s body hanging out of a window at the rear to the right. </a:t>
            </a:r>
            <a:r>
              <a:rPr lang="en-US" smtClean="0"/>
              <a:t>To the left rear, </a:t>
            </a:r>
            <a:r>
              <a:rPr lang="en-US" smtClean="0">
                <a:hlinkClick r:id="rId6" tooltip="Catherine de' Medici"/>
              </a:rPr>
              <a:t>Catherine de' Medici</a:t>
            </a:r>
            <a:r>
              <a:rPr lang="en-US" smtClean="0"/>
              <a:t> is shown emerging from the </a:t>
            </a:r>
            <a:r>
              <a:rPr lang="en-US" smtClean="0">
                <a:hlinkClick r:id="rId7" tooltip="Louvre"/>
              </a:rPr>
              <a:t>Louvre</a:t>
            </a:r>
            <a:r>
              <a:rPr lang="en-US" smtClean="0"/>
              <a:t> to inspect a heap of bodies.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47347-E7C7-4045-AD36-F0F76AEF58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they? What was the order?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47347-E7C7-4045-AD36-F0F76AEF58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Disease, slaves</a:t>
            </a:r>
            <a:r>
              <a:rPr lang="en-US" smtClean="0"/>
              <a:t>, religion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47347-E7C7-4045-AD36-F0F76AEF58A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61866F-3DB1-4ECB-9BED-4909A93F4D4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44A2E5-04C5-4E02-965C-AC0EB4A7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816352" cy="990600"/>
          </a:xfrm>
        </p:spPr>
        <p:txBody>
          <a:bodyPr/>
          <a:lstStyle/>
          <a:p>
            <a:r>
              <a:rPr lang="en-US" dirty="0" smtClean="0"/>
              <a:t>Explorers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590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Portugal</a:t>
            </a:r>
          </a:p>
          <a:p>
            <a:pPr lvl="1"/>
            <a:r>
              <a:rPr lang="en-US" dirty="0" err="1" smtClean="0"/>
              <a:t>Bartholomeu</a:t>
            </a:r>
            <a:r>
              <a:rPr lang="en-US" dirty="0" smtClean="0"/>
              <a:t> Dias</a:t>
            </a:r>
          </a:p>
          <a:p>
            <a:pPr lvl="1"/>
            <a:r>
              <a:rPr lang="en-US" dirty="0" smtClean="0"/>
              <a:t>Vasco de Gama</a:t>
            </a:r>
          </a:p>
          <a:p>
            <a:pPr lvl="1"/>
            <a:r>
              <a:rPr lang="en-US" dirty="0" smtClean="0"/>
              <a:t>Ferdinand Magellan</a:t>
            </a:r>
          </a:p>
          <a:p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Christopher Colombus-1492</a:t>
            </a:r>
          </a:p>
          <a:p>
            <a:pPr lvl="1"/>
            <a:r>
              <a:rPr lang="en-US" dirty="0" err="1" smtClean="0"/>
              <a:t>Amerigo</a:t>
            </a:r>
            <a:r>
              <a:rPr lang="en-US" dirty="0" smtClean="0"/>
              <a:t> Vespucci-1499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28600"/>
            <a:ext cx="44196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“New islands, new lands, new peoples: and what is more, a new sky and new stars.”</a:t>
            </a:r>
          </a:p>
          <a:p>
            <a:r>
              <a:rPr lang="en-US" dirty="0" smtClean="0"/>
              <a:t>		-Pedro </a:t>
            </a:r>
            <a:r>
              <a:rPr lang="en-US" dirty="0" err="1" smtClean="0"/>
              <a:t>Nunes</a:t>
            </a:r>
            <a:r>
              <a:rPr lang="en-US" dirty="0" smtClean="0"/>
              <a:t>, 1537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7969" t="22917" r="16406" b="8333"/>
          <a:stretch>
            <a:fillRect/>
          </a:stretch>
        </p:blipFill>
        <p:spPr bwMode="auto">
          <a:xfrm>
            <a:off x="2286000" y="1649186"/>
            <a:ext cx="6629400" cy="52088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968752" cy="990600"/>
          </a:xfrm>
        </p:spPr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Political/Power</a:t>
            </a:r>
          </a:p>
          <a:p>
            <a:pPr lvl="1"/>
            <a:r>
              <a:rPr lang="en-US" dirty="0" smtClean="0"/>
              <a:t>Establish Power Base</a:t>
            </a:r>
          </a:p>
          <a:p>
            <a:pPr lvl="1"/>
            <a:r>
              <a:rPr lang="en-US" dirty="0" smtClean="0"/>
              <a:t>Check Rivals Power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Trade Routes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 smtClean="0"/>
              <a:t>Religious</a:t>
            </a:r>
          </a:p>
          <a:p>
            <a:pPr lvl="1"/>
            <a:r>
              <a:rPr lang="en-US" dirty="0" smtClean="0"/>
              <a:t>Spread It</a:t>
            </a:r>
          </a:p>
          <a:p>
            <a:pPr lvl="1"/>
            <a:r>
              <a:rPr lang="en-US" dirty="0" smtClean="0"/>
              <a:t>Practice It Freely</a:t>
            </a:r>
          </a:p>
          <a:p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Fame, Fortune, &amp; Adventure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28600"/>
            <a:ext cx="44958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“To bring to light those in darkness, and also to get rich.”</a:t>
            </a:r>
          </a:p>
          <a:p>
            <a:r>
              <a:rPr lang="en-US" dirty="0" smtClean="0"/>
              <a:t>		-Bernal Diaz del Castillo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392424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524000"/>
            <a:ext cx="3505200" cy="3352800"/>
          </a:xfrm>
          <a:ln>
            <a:solidFill>
              <a:schemeClr val="tx2"/>
            </a:solidFill>
          </a:ln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1400" dirty="0" smtClean="0"/>
              <a:t>Horse</a:t>
            </a:r>
          </a:p>
          <a:p>
            <a:pPr>
              <a:buNone/>
            </a:pPr>
            <a:r>
              <a:rPr lang="en-US" sz="1400" dirty="0" smtClean="0"/>
              <a:t>Cow</a:t>
            </a:r>
          </a:p>
          <a:p>
            <a:pPr>
              <a:buNone/>
            </a:pPr>
            <a:r>
              <a:rPr lang="en-US" sz="1400" dirty="0" smtClean="0"/>
              <a:t>Pigs</a:t>
            </a:r>
          </a:p>
          <a:p>
            <a:pPr>
              <a:buNone/>
            </a:pPr>
            <a:r>
              <a:rPr lang="en-US" sz="1400" dirty="0" smtClean="0"/>
              <a:t>Chickens</a:t>
            </a:r>
          </a:p>
          <a:p>
            <a:pPr>
              <a:buNone/>
            </a:pPr>
            <a:r>
              <a:rPr lang="en-US" sz="1400" dirty="0" smtClean="0"/>
              <a:t>Turkey</a:t>
            </a:r>
          </a:p>
          <a:p>
            <a:pPr>
              <a:buNone/>
            </a:pPr>
            <a:r>
              <a:rPr lang="en-US" sz="1400" dirty="0" smtClean="0"/>
              <a:t>Goat</a:t>
            </a:r>
          </a:p>
          <a:p>
            <a:pPr>
              <a:buNone/>
            </a:pPr>
            <a:r>
              <a:rPr lang="en-US" sz="1400" dirty="0" smtClean="0"/>
              <a:t>Sheep</a:t>
            </a:r>
          </a:p>
          <a:p>
            <a:pPr>
              <a:buNone/>
            </a:pPr>
            <a:r>
              <a:rPr lang="en-US" sz="1400" dirty="0" smtClean="0"/>
              <a:t>Guns</a:t>
            </a:r>
          </a:p>
          <a:p>
            <a:pPr>
              <a:buNone/>
            </a:pPr>
            <a:r>
              <a:rPr lang="en-US" sz="1400" dirty="0" smtClean="0"/>
              <a:t>Metal Tools</a:t>
            </a:r>
          </a:p>
          <a:p>
            <a:pPr>
              <a:buNone/>
            </a:pPr>
            <a:r>
              <a:rPr lang="en-US" sz="1400" dirty="0" smtClean="0"/>
              <a:t>Precious Metal Craft</a:t>
            </a:r>
          </a:p>
          <a:p>
            <a:pPr>
              <a:buNone/>
            </a:pPr>
            <a:r>
              <a:rPr lang="en-US" sz="1400" dirty="0" smtClean="0"/>
              <a:t>Wheel</a:t>
            </a:r>
          </a:p>
          <a:p>
            <a:pPr>
              <a:buNone/>
            </a:pPr>
            <a:r>
              <a:rPr lang="en-US" sz="1400" dirty="0" smtClean="0"/>
              <a:t>Potato</a:t>
            </a:r>
          </a:p>
          <a:p>
            <a:pPr>
              <a:buNone/>
            </a:pPr>
            <a:r>
              <a:rPr lang="en-US" sz="1400" dirty="0" smtClean="0"/>
              <a:t>Tomato</a:t>
            </a:r>
          </a:p>
          <a:p>
            <a:pPr>
              <a:buNone/>
            </a:pPr>
            <a:r>
              <a:rPr lang="en-US" sz="1400" dirty="0" smtClean="0"/>
              <a:t>Banana</a:t>
            </a:r>
          </a:p>
          <a:p>
            <a:pPr>
              <a:buNone/>
            </a:pPr>
            <a:r>
              <a:rPr lang="en-US" sz="1400" dirty="0" smtClean="0"/>
              <a:t>Coffee</a:t>
            </a:r>
          </a:p>
          <a:p>
            <a:pPr>
              <a:buNone/>
            </a:pPr>
            <a:r>
              <a:rPr lang="en-US" sz="1400" dirty="0" smtClean="0"/>
              <a:t>Lettuce</a:t>
            </a:r>
          </a:p>
          <a:p>
            <a:pPr>
              <a:buNone/>
            </a:pPr>
            <a:r>
              <a:rPr lang="en-US" sz="1400" dirty="0" smtClean="0"/>
              <a:t>Corn</a:t>
            </a:r>
          </a:p>
          <a:p>
            <a:pPr>
              <a:buNone/>
            </a:pPr>
            <a:r>
              <a:rPr lang="en-US" sz="1400" dirty="0" smtClean="0"/>
              <a:t>Sugar</a:t>
            </a:r>
          </a:p>
          <a:p>
            <a:pPr>
              <a:buNone/>
            </a:pPr>
            <a:r>
              <a:rPr lang="en-US" sz="1400" dirty="0" smtClean="0"/>
              <a:t>Tobacco</a:t>
            </a:r>
          </a:p>
          <a:p>
            <a:pPr>
              <a:buNone/>
            </a:pPr>
            <a:r>
              <a:rPr lang="en-US" sz="1400" dirty="0" smtClean="0"/>
              <a:t>Wheat</a:t>
            </a:r>
          </a:p>
          <a:p>
            <a:pPr>
              <a:buNone/>
            </a:pPr>
            <a:r>
              <a:rPr lang="en-US" sz="1400" dirty="0" smtClean="0"/>
              <a:t>Cocoa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487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else came with the exchange?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2399134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81400"/>
            <a:ext cx="235267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5156" t="29167" r="33594" b="16667"/>
          <a:stretch>
            <a:fillRect/>
          </a:stretch>
        </p:blipFill>
        <p:spPr bwMode="auto">
          <a:xfrm>
            <a:off x="152400" y="2133600"/>
            <a:ext cx="222738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90800" y="5791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think is meant by Triangle Trade?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in 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276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Encomienda</a:t>
            </a:r>
            <a:endParaRPr lang="en-US" b="1" dirty="0" smtClean="0"/>
          </a:p>
          <a:p>
            <a:r>
              <a:rPr lang="en-US" dirty="0" smtClean="0"/>
              <a:t>granted a person a specified number of natives for whom they were to take responsibility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Encomendero</a:t>
            </a:r>
            <a:r>
              <a:rPr lang="en-US" dirty="0" smtClean="0"/>
              <a:t> was to protect the natives and to instruct them in the Spanish language and Catholic faith.</a:t>
            </a:r>
          </a:p>
          <a:p>
            <a:r>
              <a:rPr lang="en-US" dirty="0" smtClean="0"/>
              <a:t>In return, they could exact tribute from the natives in the form of labor, gold or other products, such as in corn, wheat or chickens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893" y="1676400"/>
            <a:ext cx="59191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Encomiendas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276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Mixed Race could not be included</a:t>
            </a:r>
          </a:p>
          <a:p>
            <a:r>
              <a:rPr lang="en-US" dirty="0" smtClean="0"/>
              <a:t>Population of natives declined</a:t>
            </a:r>
          </a:p>
          <a:p>
            <a:r>
              <a:rPr lang="en-US" dirty="0" smtClean="0"/>
              <a:t>Protests over abuses</a:t>
            </a:r>
          </a:p>
          <a:p>
            <a:r>
              <a:rPr lang="en-US" dirty="0" smtClean="0"/>
              <a:t>Need for a new labor supply</a:t>
            </a:r>
          </a:p>
          <a:p>
            <a:r>
              <a:rPr lang="en-US" dirty="0" smtClean="0"/>
              <a:t>Needs of plantation system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294" r="10294" b="1961"/>
          <a:stretch>
            <a:fillRect/>
          </a:stretch>
        </p:blipFill>
        <p:spPr bwMode="auto">
          <a:xfrm>
            <a:off x="3200400" y="1524000"/>
            <a:ext cx="57607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of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000" t="28378" r="5000" b="23389"/>
          <a:stretch>
            <a:fillRect/>
          </a:stretch>
        </p:blipFill>
        <p:spPr bwMode="auto">
          <a:xfrm>
            <a:off x="4191000" y="4988960"/>
            <a:ext cx="4800600" cy="156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Slave market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556146"/>
            <a:ext cx="4648200" cy="530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1600200"/>
            <a:ext cx="396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Negroes displayed for sale in a public market.</a:t>
            </a:r>
            <a:br>
              <a:rPr lang="en-US" dirty="0" smtClean="0"/>
            </a:br>
            <a:r>
              <a:rPr lang="en-US" dirty="0" smtClean="0"/>
              <a:t>2. A Negro Slave being examined before being purchased. </a:t>
            </a:r>
            <a:br>
              <a:rPr lang="en-US" dirty="0" smtClean="0"/>
            </a:br>
            <a:r>
              <a:rPr lang="en-US" dirty="0" smtClean="0"/>
              <a:t>3. An Englishman licking the Negro's chin to confirm his age, and to discover from the taste of his sweat that he is not sick.</a:t>
            </a:r>
            <a:br>
              <a:rPr lang="en-US" dirty="0" smtClean="0"/>
            </a:br>
            <a:r>
              <a:rPr lang="en-US" dirty="0" smtClean="0"/>
              <a:t>4. Negro Slave wearing the mark of slavery on his arm.</a:t>
            </a:r>
          </a:p>
          <a:p>
            <a:r>
              <a:rPr lang="en-US" dirty="0" smtClean="0"/>
              <a:t>5. Ship at anchor waiting for the completion of the Slave Trade.</a:t>
            </a:r>
            <a:br>
              <a:rPr lang="en-US" dirty="0" smtClean="0"/>
            </a:br>
            <a:r>
              <a:rPr lang="en-US" dirty="0" smtClean="0"/>
              <a:t>6. Launch carrying purchased slaves to the Slave Ship.</a:t>
            </a:r>
            <a:br>
              <a:rPr lang="en-US" dirty="0" smtClean="0"/>
            </a:br>
            <a:r>
              <a:rPr lang="en-US" dirty="0" smtClean="0"/>
              <a:t>7. Negroes on the shore who are wailing and shrieking on viewing their relatives or friends being taken away.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Factories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357" y="1600200"/>
            <a:ext cx="705223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to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1. Renaissance</a:t>
            </a:r>
          </a:p>
          <a:p>
            <a:pPr marL="514350" indent="-514350"/>
            <a:r>
              <a:rPr lang="en-US" dirty="0" smtClean="0"/>
              <a:t>Focus on individual accomplishment</a:t>
            </a:r>
          </a:p>
          <a:p>
            <a:pPr marL="514350" indent="-514350"/>
            <a:r>
              <a:rPr lang="en-US" dirty="0" smtClean="0"/>
              <a:t>Encouraged questioning and discovery</a:t>
            </a:r>
          </a:p>
          <a:p>
            <a:pPr marL="514350" indent="-514350"/>
            <a:r>
              <a:rPr lang="en-US" dirty="0" smtClean="0"/>
              <a:t>Exposure to classical texts concerning world geography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154" t="4990" r="56615" b="23493"/>
          <a:stretch>
            <a:fillRect/>
          </a:stretch>
        </p:blipFill>
        <p:spPr bwMode="auto">
          <a:xfrm>
            <a:off x="5410200" y="1143000"/>
            <a:ext cx="3429000" cy="5461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708527"/>
            <a:ext cx="8948324" cy="408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16794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basis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this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system?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24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 Smbd" pitchFamily="18" charset="0"/>
              </a:rPr>
              <a:t>The Colonial Class System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590800" y="990600"/>
            <a:ext cx="5372100" cy="4991100"/>
            <a:chOff x="1248" y="240"/>
            <a:chExt cx="4176" cy="3600"/>
          </a:xfrm>
        </p:grpSpPr>
        <p:sp>
          <p:nvSpPr>
            <p:cNvPr id="7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419600" y="16002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334000" y="3352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05000" y="1219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Peninsulares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553200" y="16906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Creoles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981200" y="3200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Mestizos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86600" y="3200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Mulattos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05000" y="6096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Native Indians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867400" y="61102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24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Black Slaves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791200" y="22098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3352800" y="3733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6400800" y="37338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581400" y="525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 flipV="1">
            <a:off x="6096000" y="51816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to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02152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Reformation</a:t>
            </a:r>
          </a:p>
          <a:p>
            <a:r>
              <a:rPr lang="en-US" dirty="0" smtClean="0"/>
              <a:t> Religious wars</a:t>
            </a:r>
          </a:p>
          <a:p>
            <a:r>
              <a:rPr lang="en-US" dirty="0" smtClean="0"/>
              <a:t>Rivalry between Catholic and Protestant countries</a:t>
            </a:r>
          </a:p>
          <a:p>
            <a:r>
              <a:rPr lang="en-US" dirty="0" smtClean="0"/>
              <a:t>Inspired migration to escape religious persecution or be missionaries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5225797" cy="54864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to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740152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3. Strong Central Governments</a:t>
            </a:r>
          </a:p>
          <a:p>
            <a:r>
              <a:rPr lang="en-US" dirty="0" smtClean="0"/>
              <a:t>Consolidate power created stability</a:t>
            </a:r>
          </a:p>
          <a:p>
            <a:r>
              <a:rPr lang="en-US" dirty="0" smtClean="0"/>
              <a:t>Increasing wealth enabled them to look outside their borders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5791200" cy="369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to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5908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4. Spread of Islam</a:t>
            </a:r>
          </a:p>
          <a:p>
            <a:r>
              <a:rPr lang="en-US" dirty="0" smtClean="0"/>
              <a:t>Fall of Constantinople limited access to the overland route to the East</a:t>
            </a:r>
          </a:p>
          <a:p>
            <a:r>
              <a:rPr lang="en-US" dirty="0" smtClean="0"/>
              <a:t>New routes needed to be found to avoid the Ottomans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850" y="1752600"/>
            <a:ext cx="6497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to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2133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5. Crusades</a:t>
            </a:r>
          </a:p>
          <a:p>
            <a:r>
              <a:rPr lang="en-US" dirty="0" smtClean="0"/>
              <a:t>Created European demand for eastern goods</a:t>
            </a:r>
          </a:p>
          <a:p>
            <a:r>
              <a:rPr lang="en-US" dirty="0" smtClean="0"/>
              <a:t>Encouraged appetite for conquest and adventure</a:t>
            </a:r>
          </a:p>
          <a:p>
            <a:r>
              <a:rPr lang="en-US" dirty="0" smtClean="0"/>
              <a:t>Inspired religious zeal</a:t>
            </a:r>
          </a:p>
          <a:p>
            <a:r>
              <a:rPr lang="en-US" dirty="0" smtClean="0"/>
              <a:t>Spurred trade</a:t>
            </a:r>
          </a:p>
          <a:p>
            <a:r>
              <a:rPr lang="en-US" dirty="0" smtClean="0"/>
              <a:t>Exposure to new technology and innovations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281" t="31250" r="14844" b="11458"/>
          <a:stretch>
            <a:fillRect/>
          </a:stretch>
        </p:blipFill>
        <p:spPr bwMode="auto">
          <a:xfrm>
            <a:off x="2133600" y="1981200"/>
            <a:ext cx="701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to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2514600" cy="4419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i="1" dirty="0" err="1" smtClean="0"/>
              <a:t>Reconquista</a:t>
            </a:r>
            <a:r>
              <a:rPr lang="en-US" dirty="0" smtClean="0"/>
              <a:t> of Spain</a:t>
            </a:r>
          </a:p>
          <a:p>
            <a:r>
              <a:rPr lang="en-US" dirty="0" smtClean="0"/>
              <a:t>Unification of Spain</a:t>
            </a:r>
          </a:p>
          <a:p>
            <a:r>
              <a:rPr lang="en-US" dirty="0" smtClean="0"/>
              <a:t>Christianization of Spain encouraged further extension</a:t>
            </a:r>
          </a:p>
          <a:p>
            <a:r>
              <a:rPr lang="en-US" dirty="0" smtClean="0"/>
              <a:t>Desire to establish dominance over Islam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60131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Spurs to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587752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7. Printing Press</a:t>
            </a:r>
          </a:p>
          <a:p>
            <a:r>
              <a:rPr lang="en-US" dirty="0" smtClean="0"/>
              <a:t>Increasing access to old and new information for many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43148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Players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1345" t="22034" r="30350" b="6780"/>
          <a:stretch>
            <a:fillRect/>
          </a:stretch>
        </p:blipFill>
        <p:spPr bwMode="auto">
          <a:xfrm>
            <a:off x="2438400" y="1752600"/>
            <a:ext cx="406762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England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Parliamentary Monarchy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Anglican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657600"/>
            <a:ext cx="1981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Portugal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Absolute Monarchy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Catholic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2133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Spain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Absolute Monarchy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Catholic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676400"/>
            <a:ext cx="2209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Netherlands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Nonresident Monarchy with strong local government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Protestant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581400"/>
            <a:ext cx="1905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France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Absolute Monarchy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Catholic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486400"/>
            <a:ext cx="1981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Italy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City-states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Catholic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656</TotalTime>
  <Words>600</Words>
  <Application>Microsoft Office PowerPoint</Application>
  <PresentationFormat>On-screen Show (4:3)</PresentationFormat>
  <Paragraphs>141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Age of Exploration</vt:lpstr>
      <vt:lpstr>Spurs to Age of Exploration</vt:lpstr>
      <vt:lpstr>Spurs to Age of Exploration</vt:lpstr>
      <vt:lpstr>Spurs to Age of Exploration</vt:lpstr>
      <vt:lpstr>Spurs to Age of Exploration</vt:lpstr>
      <vt:lpstr>Spurs to Age of Exploration</vt:lpstr>
      <vt:lpstr>Spurs to Age of Exploration</vt:lpstr>
      <vt:lpstr>Spurs to Age of Exploration</vt:lpstr>
      <vt:lpstr>The Players</vt:lpstr>
      <vt:lpstr>Explorers</vt:lpstr>
      <vt:lpstr>Motivations</vt:lpstr>
      <vt:lpstr>Colombian Exchange</vt:lpstr>
      <vt:lpstr>Labor in the New World</vt:lpstr>
      <vt:lpstr>Problems with Encomiendas</vt:lpstr>
      <vt:lpstr>Acquisition of Slaves</vt:lpstr>
      <vt:lpstr>African Slave market</vt:lpstr>
      <vt:lpstr>Slave Factories</vt:lpstr>
      <vt:lpstr>Middle Passage</vt:lpstr>
      <vt:lpstr>PowerPoint Presentation</vt:lpstr>
      <vt:lpstr>PowerPoint Presentation</vt:lpstr>
      <vt:lpstr>Resistance</vt:lpstr>
      <vt:lpstr>PowerPoint Presentation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</dc:title>
  <dc:creator>isuser</dc:creator>
  <cp:lastModifiedBy>Windows User</cp:lastModifiedBy>
  <cp:revision>29</cp:revision>
  <dcterms:created xsi:type="dcterms:W3CDTF">2011-01-12T16:07:17Z</dcterms:created>
  <dcterms:modified xsi:type="dcterms:W3CDTF">2013-01-22T14:57:30Z</dcterms:modified>
</cp:coreProperties>
</file>